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5" r:id="rId2"/>
    <p:sldId id="256" r:id="rId3"/>
    <p:sldId id="268" r:id="rId4"/>
    <p:sldId id="257" r:id="rId5"/>
    <p:sldId id="258" r:id="rId6"/>
    <p:sldId id="259" r:id="rId7"/>
    <p:sldId id="260" r:id="rId8"/>
    <p:sldId id="261" r:id="rId9"/>
    <p:sldId id="262" r:id="rId10"/>
    <p:sldId id="263" r:id="rId11"/>
    <p:sldId id="264" r:id="rId12"/>
    <p:sldId id="266" r:id="rId13"/>
    <p:sldId id="267"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1"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51344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220276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20516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23982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264930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878CCC8-1890-423D-99FA-B84ED658929D}" type="datetimeFigureOut">
              <a:rPr lang="en-US" smtClean="0"/>
              <a:t>6/13/2020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76286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878CCC8-1890-423D-99FA-B84ED658929D}" type="datetimeFigureOut">
              <a:rPr lang="en-US" smtClean="0"/>
              <a:t>6/13/2020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20910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878CCC8-1890-423D-99FA-B84ED658929D}" type="datetimeFigureOut">
              <a:rPr lang="en-US" smtClean="0"/>
              <a:t>6/13/2020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414056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878CCC8-1890-423D-99FA-B84ED658929D}" type="datetimeFigureOut">
              <a:rPr lang="en-US" smtClean="0"/>
              <a:t>6/13/2020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98380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D878CCC8-1890-423D-99FA-B84ED658929D}" type="datetimeFigureOut">
              <a:rPr lang="en-US" smtClean="0"/>
              <a:t>6/13/2020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14475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D878CCC8-1890-423D-99FA-B84ED658929D}" type="datetimeFigureOut">
              <a:rPr lang="en-US" smtClean="0"/>
              <a:t>6/13/2020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1E632E-3A5E-4C65-BF81-9F1FDE202850}" type="slidenum">
              <a:rPr lang="en-US" smtClean="0"/>
              <a:t>‹#›</a:t>
            </a:fld>
            <a:endParaRPr lang="en-US"/>
          </a:p>
        </p:txBody>
      </p:sp>
    </p:spTree>
    <p:extLst>
      <p:ext uri="{BB962C8B-B14F-4D97-AF65-F5344CB8AC3E}">
        <p14:creationId xmlns:p14="http://schemas.microsoft.com/office/powerpoint/2010/main" val="12728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CC">
            <a:alpha val="40000"/>
          </a:srgb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78CCC8-1890-423D-99FA-B84ED658929D}" type="datetimeFigureOut">
              <a:rPr lang="en-US" smtClean="0"/>
              <a:t>6/13/2020</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1E632E-3A5E-4C65-BF81-9F1FDE202850}" type="slidenum">
              <a:rPr lang="en-US" smtClean="0"/>
              <a:t>‹#›</a:t>
            </a:fld>
            <a:endParaRPr lang="en-US"/>
          </a:p>
        </p:txBody>
      </p:sp>
    </p:spTree>
    <p:extLst>
      <p:ext uri="{BB962C8B-B14F-4D97-AF65-F5344CB8AC3E}">
        <p14:creationId xmlns:p14="http://schemas.microsoft.com/office/powerpoint/2010/main" val="4003052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DnDiag">
          <a:fgClr>
            <a:srgbClr val="66FFCC"/>
          </a:fgClr>
          <a:bgClr>
            <a:schemeClr val="bg1"/>
          </a:bgClr>
        </a:patt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804041"/>
            <a:ext cx="10515600" cy="5372922"/>
          </a:xfrm>
        </p:spPr>
        <p:txBody>
          <a:bodyPr/>
          <a:lstStyle/>
          <a:p>
            <a:pPr marL="0" indent="0" algn="ctr">
              <a:buNone/>
            </a:pPr>
            <a:endParaRPr lang="en-US" dirty="0" smtClean="0"/>
          </a:p>
          <a:p>
            <a:pPr marL="0" indent="0" algn="ctr">
              <a:buNone/>
            </a:pPr>
            <a:r>
              <a:rPr lang="en-US" sz="4000" b="1" i="1" dirty="0">
                <a:solidFill>
                  <a:srgbClr val="FF0000"/>
                </a:solidFill>
              </a:rPr>
              <a:t>DIGESTIVE </a:t>
            </a:r>
            <a:r>
              <a:rPr lang="en-US" sz="4000" b="1" i="1" dirty="0" smtClean="0">
                <a:solidFill>
                  <a:srgbClr val="FF0000"/>
                </a:solidFill>
              </a:rPr>
              <a:t>SYSTEM LOWER PART</a:t>
            </a:r>
          </a:p>
          <a:p>
            <a:pPr marL="0" indent="0" algn="ctr">
              <a:buNone/>
            </a:pPr>
            <a:r>
              <a:rPr lang="en-US" sz="4000" b="1" i="1" dirty="0" smtClean="0">
                <a:solidFill>
                  <a:srgbClr val="FF0000"/>
                </a:solidFill>
              </a:rPr>
              <a:t>BY </a:t>
            </a:r>
          </a:p>
          <a:p>
            <a:pPr marL="0" indent="0" algn="ctr" rtl="0">
              <a:buNone/>
            </a:pPr>
            <a:r>
              <a:rPr lang="en-US" sz="4000" b="1" i="1" dirty="0" smtClean="0">
                <a:solidFill>
                  <a:srgbClr val="FF0000"/>
                </a:solidFill>
              </a:rPr>
              <a:t>Assistant Proof </a:t>
            </a:r>
            <a:r>
              <a:rPr lang="en-US" sz="4000" b="1" i="1" dirty="0" err="1" smtClean="0">
                <a:solidFill>
                  <a:srgbClr val="FF0000"/>
                </a:solidFill>
              </a:rPr>
              <a:t>Methaq</a:t>
            </a:r>
            <a:r>
              <a:rPr lang="en-US" sz="4000" b="1" i="1" dirty="0" smtClean="0">
                <a:solidFill>
                  <a:srgbClr val="FF0000"/>
                </a:solidFill>
              </a:rPr>
              <a:t> </a:t>
            </a:r>
            <a:r>
              <a:rPr lang="en-US" sz="4000" b="1" i="1" dirty="0" err="1" smtClean="0">
                <a:solidFill>
                  <a:srgbClr val="FF0000"/>
                </a:solidFill>
              </a:rPr>
              <a:t>A.Abdalsammad</a:t>
            </a:r>
            <a:r>
              <a:rPr lang="en-US" sz="4000" b="1" i="1" dirty="0" smtClean="0">
                <a:solidFill>
                  <a:srgbClr val="FF0000"/>
                </a:solidFill>
              </a:rPr>
              <a:t>  </a:t>
            </a:r>
          </a:p>
          <a:p>
            <a:pPr algn="ct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5622371"/>
      </p:ext>
    </p:extLst>
  </p:cSld>
  <p:clrMapOvr>
    <a:masterClrMapping/>
  </p:clrMapOvr>
  <mc:AlternateContent xmlns:mc="http://schemas.openxmlformats.org/markup-compatibility/2006">
    <mc:Choice xmlns:p14="http://schemas.microsoft.com/office/powerpoint/2010/main" Requires="p14">
      <p:transition spd="slow" p14:dur="2000" advTm="11897"/>
    </mc:Choice>
    <mc:Fallback>
      <p:transition spd="slow" advTm="11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72966"/>
            <a:ext cx="10515600" cy="5703997"/>
          </a:xfrm>
        </p:spPr>
        <p:txBody>
          <a:bodyPr>
            <a:normAutofit/>
          </a:bodyPr>
          <a:lstStyle/>
          <a:p>
            <a:pPr marL="0" indent="0" algn="l" rtl="0">
              <a:lnSpc>
                <a:spcPct val="150000"/>
              </a:lnSpc>
              <a:buNone/>
            </a:pPr>
            <a:r>
              <a:rPr lang="en-US" sz="2600" i="1" dirty="0" err="1" smtClean="0">
                <a:solidFill>
                  <a:srgbClr val="FF0000"/>
                </a:solidFill>
                <a:latin typeface="Times New Roman" panose="02020603050405020304" pitchFamily="18" charset="0"/>
                <a:cs typeface="Times New Roman" panose="02020603050405020304" pitchFamily="18" charset="0"/>
              </a:rPr>
              <a:t>Malabsorptive</a:t>
            </a:r>
            <a:r>
              <a:rPr lang="en-US" sz="2600" i="1" dirty="0" smtClean="0">
                <a:solidFill>
                  <a:srgbClr val="FF0000"/>
                </a:solidFill>
                <a:latin typeface="Times New Roman" panose="02020603050405020304" pitchFamily="18" charset="0"/>
                <a:cs typeface="Times New Roman" panose="02020603050405020304" pitchFamily="18" charset="0"/>
              </a:rPr>
              <a:t> diarrhea  </a:t>
            </a:r>
          </a:p>
          <a:p>
            <a:pPr marL="0" indent="0" algn="just" rtl="0">
              <a:lnSpc>
                <a:spcPct val="150000"/>
              </a:lnSpc>
              <a:buNone/>
            </a:pPr>
            <a:r>
              <a:rPr lang="en-US" sz="2600" dirty="0" smtClean="0">
                <a:latin typeface="Times New Roman" panose="02020603050405020304" pitchFamily="18" charset="0"/>
                <a:cs typeface="Times New Roman" panose="02020603050405020304" pitchFamily="18" charset="0"/>
              </a:rPr>
              <a:t>Decreased absorption of solutes from the lumen occurs in villus atrophy, just because there is not enough surface area to do the required work. The solutes and electrolytes that are not absorbed because water to be osmotically attracted into the lumen from the mucosa, with the result that the contents in the lumen are mostly fluid and exceed the absorptive capacity of the colon.  Also, with those diseases where there is decreased protein breakdown (pancreatic insufficiency, </a:t>
            </a:r>
            <a:r>
              <a:rPr lang="en-US" sz="2600" dirty="0" err="1" smtClean="0">
                <a:latin typeface="Times New Roman" panose="02020603050405020304" pitchFamily="18" charset="0"/>
                <a:cs typeface="Times New Roman" panose="02020603050405020304" pitchFamily="18" charset="0"/>
              </a:rPr>
              <a:t>Ostertagia</a:t>
            </a:r>
            <a:r>
              <a:rPr lang="en-US" sz="2600" dirty="0" smtClean="0">
                <a:latin typeface="Times New Roman" panose="02020603050405020304" pitchFamily="18" charset="0"/>
                <a:cs typeface="Times New Roman" panose="02020603050405020304" pitchFamily="18" charset="0"/>
              </a:rPr>
              <a:t> in (cattle), the big old osmotic proteins just stay in the lumen all the way through, and drag water with them</a:t>
            </a:r>
            <a:r>
              <a:rPr lang="en-US" dirty="0" smtClean="0"/>
              <a:t>.</a:t>
            </a:r>
          </a:p>
          <a:p>
            <a:pPr algn="just"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2498171"/>
      </p:ext>
    </p:extLst>
  </p:cSld>
  <p:clrMapOvr>
    <a:masterClrMapping/>
  </p:clrMapOvr>
  <mc:AlternateContent xmlns:mc="http://schemas.openxmlformats.org/markup-compatibility/2006">
    <mc:Choice xmlns:p14="http://schemas.microsoft.com/office/powerpoint/2010/main" Requires="p14">
      <p:transition spd="slow" p14:dur="2000" advTm="85782"/>
    </mc:Choice>
    <mc:Fallback>
      <p:transition spd="slow" advTm="85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25669"/>
            <a:ext cx="10515600" cy="5751294"/>
          </a:xfrm>
        </p:spPr>
        <p:txBody>
          <a:bodyPr/>
          <a:lstStyle/>
          <a:p>
            <a:pPr algn="l" rtl="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Some agents specifically attack the villus tips, or absorptive areas.  When the surface epithelial cells are lost, the villi will contract due to loss, causing the villi to become shorter, therefore villus </a:t>
            </a:r>
            <a:r>
              <a:rPr lang="en-US" dirty="0" err="1" smtClean="0">
                <a:latin typeface="Times New Roman" panose="02020603050405020304" pitchFamily="18" charset="0"/>
                <a:cs typeface="Times New Roman" panose="02020603050405020304" pitchFamily="18" charset="0"/>
              </a:rPr>
              <a:t>atrophy.To</a:t>
            </a:r>
            <a:r>
              <a:rPr lang="en-US" dirty="0" smtClean="0">
                <a:latin typeface="Times New Roman" panose="02020603050405020304" pitchFamily="18" charset="0"/>
                <a:cs typeface="Times New Roman" panose="02020603050405020304" pitchFamily="18" charset="0"/>
              </a:rPr>
              <a:t> distinguish this type of villus atrophy from the previous type, it would be necessary to examine the crypts carefully for signs of damage. </a:t>
            </a:r>
          </a:p>
          <a:p>
            <a:pPr algn="l" rtl="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Coronaviruses and rotaviruses both have a predilection for the more mature cells at the villus tip. </a:t>
            </a:r>
          </a:p>
          <a:p>
            <a:pPr algn="l" rtl="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Infection with </a:t>
            </a:r>
            <a:r>
              <a:rPr lang="en-US" dirty="0" err="1" smtClean="0">
                <a:latin typeface="Times New Roman" panose="02020603050405020304" pitchFamily="18" charset="0"/>
                <a:cs typeface="Times New Roman" panose="02020603050405020304" pitchFamily="18" charset="0"/>
              </a:rPr>
              <a:t>coccidia</a:t>
            </a:r>
            <a:r>
              <a:rPr lang="en-US" dirty="0" smtClean="0">
                <a:latin typeface="Times New Roman" panose="02020603050405020304" pitchFamily="18" charset="0"/>
                <a:cs typeface="Times New Roman" panose="02020603050405020304" pitchFamily="18" charset="0"/>
              </a:rPr>
              <a:t> also tends to cause this type of surface necrosis. </a:t>
            </a: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72906590"/>
      </p:ext>
    </p:extLst>
  </p:cSld>
  <p:clrMapOvr>
    <a:masterClrMapping/>
  </p:clrMapOvr>
  <mc:AlternateContent xmlns:mc="http://schemas.openxmlformats.org/markup-compatibility/2006">
    <mc:Choice xmlns:p14="http://schemas.microsoft.com/office/powerpoint/2010/main" Requires="p14">
      <p:transition spd="slow" p14:dur="2000" advTm="61125"/>
    </mc:Choice>
    <mc:Fallback>
      <p:transition spd="slow" advTm="61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31076"/>
            <a:ext cx="11064870" cy="5845887"/>
          </a:xfrm>
        </p:spPr>
        <p:txBody>
          <a:bodyPr>
            <a:normAutofit/>
          </a:bodyPr>
          <a:lstStyle/>
          <a:p>
            <a:pPr marL="0" indent="0" algn="l" rtl="0">
              <a:buNone/>
            </a:pPr>
            <a:r>
              <a:rPr lang="en-US" dirty="0" smtClean="0">
                <a:latin typeface="Times New Roman" panose="02020603050405020304" pitchFamily="18" charset="0"/>
                <a:cs typeface="Times New Roman" panose="02020603050405020304" pitchFamily="18" charset="0"/>
              </a:rPr>
              <a:t>Photo on the right here → → → → →→ →→→</a:t>
            </a:r>
          </a:p>
          <a:p>
            <a:pPr marL="0" indent="0" algn="l" rtl="0">
              <a:buNone/>
            </a:pPr>
            <a:r>
              <a:rPr lang="en-US" dirty="0" smtClean="0">
                <a:latin typeface="Times New Roman" panose="02020603050405020304" pitchFamily="18" charset="0"/>
                <a:cs typeface="Times New Roman" panose="02020603050405020304" pitchFamily="18" charset="0"/>
              </a:rPr>
              <a:t>is a normal small intestine, long finger-like  villi, </a:t>
            </a:r>
          </a:p>
          <a:p>
            <a:pPr marL="0" indent="0" algn="l" rtl="0">
              <a:buNone/>
            </a:pPr>
            <a:r>
              <a:rPr lang="en-US" dirty="0" smtClean="0">
                <a:latin typeface="Times New Roman" panose="02020603050405020304" pitchFamily="18" charset="0"/>
                <a:cs typeface="Times New Roman" panose="02020603050405020304" pitchFamily="18" charset="0"/>
              </a:rPr>
              <a:t>lots of cells lining to allow for maximum</a:t>
            </a:r>
          </a:p>
          <a:p>
            <a:pPr marL="0" indent="0" algn="l" rtl="0">
              <a:buNone/>
            </a:pPr>
            <a:r>
              <a:rPr lang="en-US" dirty="0" smtClean="0">
                <a:latin typeface="Times New Roman" panose="02020603050405020304" pitchFamily="18" charset="0"/>
                <a:cs typeface="Times New Roman" panose="02020603050405020304" pitchFamily="18" charset="0"/>
              </a:rPr>
              <a:t>absorption.</a:t>
            </a: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  Photo on the right here → → → → → → → → </a:t>
            </a:r>
          </a:p>
          <a:p>
            <a:pPr algn="l" rtl="0"/>
            <a:r>
              <a:rPr lang="en-US" dirty="0" smtClean="0">
                <a:latin typeface="Times New Roman" panose="02020603050405020304" pitchFamily="18" charset="0"/>
                <a:cs typeface="Times New Roman" panose="02020603050405020304" pitchFamily="18" charset="0"/>
              </a:rPr>
              <a:t>is villous atrophy, the villi are gone, and so </a:t>
            </a:r>
          </a:p>
          <a:p>
            <a:pPr marL="0" indent="0" algn="l" rtl="0">
              <a:buNone/>
            </a:pPr>
            <a:r>
              <a:rPr lang="en-US" dirty="0" smtClean="0">
                <a:latin typeface="Times New Roman" panose="02020603050405020304" pitchFamily="18" charset="0"/>
                <a:cs typeface="Times New Roman" panose="02020603050405020304" pitchFamily="18" charset="0"/>
              </a:rPr>
              <a:t>the surface area for absorption is drastically</a:t>
            </a:r>
          </a:p>
          <a:p>
            <a:pPr marL="0" indent="0" algn="l" rtl="0">
              <a:buNone/>
            </a:pPr>
            <a:r>
              <a:rPr lang="en-US" dirty="0" smtClean="0">
                <a:latin typeface="Times New Roman" panose="02020603050405020304" pitchFamily="18" charset="0"/>
                <a:cs typeface="Times New Roman" panose="02020603050405020304" pitchFamily="18" charset="0"/>
              </a:rPr>
              <a:t> decreased. this would result in a </a:t>
            </a:r>
            <a:r>
              <a:rPr lang="en-US" dirty="0" err="1" smtClean="0">
                <a:latin typeface="Times New Roman" panose="02020603050405020304" pitchFamily="18" charset="0"/>
                <a:cs typeface="Times New Roman" panose="02020603050405020304" pitchFamily="18" charset="0"/>
              </a:rPr>
              <a:t>malabsorptive</a:t>
            </a:r>
            <a:r>
              <a:rPr lang="en-US" dirty="0" smtClean="0">
                <a:latin typeface="Times New Roman" panose="02020603050405020304" pitchFamily="18" charset="0"/>
                <a:cs typeface="Times New Roman" panose="02020603050405020304" pitchFamily="18" charset="0"/>
              </a:rPr>
              <a:t> diarrhea.</a:t>
            </a:r>
          </a:p>
          <a:p>
            <a:pPr algn="l" rtl="0"/>
            <a:endParaRPr lang="en-US" dirty="0"/>
          </a:p>
        </p:txBody>
      </p:sp>
      <p:pic>
        <p:nvPicPr>
          <p:cNvPr id="4" name="صورة 3"/>
          <p:cNvPicPr>
            <a:picLocks noChangeAspect="1"/>
          </p:cNvPicPr>
          <p:nvPr/>
        </p:nvPicPr>
        <p:blipFill>
          <a:blip r:embed="rId4"/>
          <a:stretch>
            <a:fillRect/>
          </a:stretch>
        </p:blipFill>
        <p:spPr>
          <a:xfrm>
            <a:off x="8172318" y="331076"/>
            <a:ext cx="3730752" cy="466344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6154021"/>
      </p:ext>
    </p:extLst>
  </p:cSld>
  <p:clrMapOvr>
    <a:masterClrMapping/>
  </p:clrMapOvr>
  <mc:AlternateContent xmlns:mc="http://schemas.openxmlformats.org/markup-compatibility/2006">
    <mc:Choice xmlns:p14="http://schemas.microsoft.com/office/powerpoint/2010/main" Requires="p14">
      <p:transition spd="slow" p14:dur="2000" advTm="40577"/>
    </mc:Choice>
    <mc:Fallback>
      <p:transition spd="slow" advTm="40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788276"/>
            <a:ext cx="10515600" cy="5388687"/>
          </a:xfrm>
        </p:spPr>
        <p:txBody>
          <a:bodyPr/>
          <a:lstStyle/>
          <a:p>
            <a:pPr marL="0" indent="0" algn="ctr" rtl="0">
              <a:buNone/>
            </a:pPr>
            <a:endParaRPr lang="en-US" dirty="0" smtClean="0"/>
          </a:p>
          <a:p>
            <a:pPr marL="0" indent="0" algn="ctr" rtl="0">
              <a:buNone/>
            </a:pPr>
            <a:endParaRPr lang="en-US" dirty="0"/>
          </a:p>
          <a:p>
            <a:pPr marL="0" indent="0" algn="ctr" rtl="0">
              <a:buNone/>
            </a:pPr>
            <a:endParaRPr lang="en-US" dirty="0" smtClean="0"/>
          </a:p>
          <a:p>
            <a:pPr marL="0" indent="0" algn="ctr" rtl="0">
              <a:buNone/>
            </a:pPr>
            <a:r>
              <a:rPr lang="en-US" sz="8800" b="1" dirty="0" smtClean="0">
                <a:solidFill>
                  <a:srgbClr val="FF0000"/>
                </a:solidFill>
                <a:latin typeface="Edwardian Script ITC" panose="030303020407070D0804" pitchFamily="66" charset="0"/>
              </a:rPr>
              <a:t>Thank you for listening</a:t>
            </a:r>
          </a:p>
          <a:p>
            <a:pPr algn="ctr" rtl="0"/>
            <a:endParaRPr lang="en-US" dirty="0"/>
          </a:p>
          <a:p>
            <a:pPr algn="ctr"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37485070"/>
      </p:ext>
    </p:extLst>
  </p:cSld>
  <p:clrMapOvr>
    <a:masterClrMapping/>
  </p:clrMapOvr>
  <mc:AlternateContent xmlns:mc="http://schemas.openxmlformats.org/markup-compatibility/2006">
    <mc:Choice xmlns:p14="http://schemas.microsoft.com/office/powerpoint/2010/main" Requires="p14">
      <p:transition spd="slow" p14:dur="2000" advTm="26733"/>
    </mc:Choice>
    <mc:Fallback>
      <p:transition spd="slow" advTm="26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CC">
            <a:alpha val="35000"/>
          </a:srgbClr>
        </a:soli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40980" y="189185"/>
            <a:ext cx="9942786" cy="6432331"/>
          </a:xfrm>
        </p:spPr>
        <p:txBody>
          <a:bodyPr>
            <a:normAutofit fontScale="92500"/>
          </a:bodyPr>
          <a:lstStyle/>
          <a:p>
            <a:pPr algn="l" rtl="0">
              <a:lnSpc>
                <a:spcPct val="150000"/>
              </a:lnSpc>
            </a:pPr>
            <a:r>
              <a:rPr lang="en-US" dirty="0" smtClean="0">
                <a:latin typeface="Times New Roman" panose="02020603050405020304" pitchFamily="18" charset="0"/>
                <a:cs typeface="Times New Roman" panose="02020603050405020304" pitchFamily="18" charset="0"/>
              </a:rPr>
              <a:t>Disorders of Rumen</a:t>
            </a:r>
          </a:p>
          <a:p>
            <a:pPr algn="l" rtl="0">
              <a:lnSpc>
                <a:spcPct val="150000"/>
              </a:lnSpc>
            </a:pPr>
            <a:r>
              <a:rPr lang="en-US" dirty="0" smtClean="0">
                <a:latin typeface="Times New Roman" panose="02020603050405020304" pitchFamily="18" charset="0"/>
                <a:cs typeface="Times New Roman" panose="02020603050405020304" pitchFamily="18" charset="0"/>
              </a:rPr>
              <a:t>1)</a:t>
            </a:r>
            <a:r>
              <a:rPr lang="en-US" dirty="0" err="1" smtClean="0">
                <a:latin typeface="Times New Roman" panose="02020603050405020304" pitchFamily="18" charset="0"/>
                <a:cs typeface="Times New Roman" panose="02020603050405020304" pitchFamily="18" charset="0"/>
              </a:rPr>
              <a:t>Rumenitis</a:t>
            </a:r>
            <a:r>
              <a:rPr lang="en-US" dirty="0" smtClean="0">
                <a:latin typeface="Times New Roman" panose="02020603050405020304" pitchFamily="18" charset="0"/>
                <a:cs typeface="Times New Roman" panose="02020603050405020304" pitchFamily="18" charset="0"/>
              </a:rPr>
              <a:t> due to lactic acidosis</a:t>
            </a:r>
          </a:p>
          <a:p>
            <a:pPr algn="just" rtl="0">
              <a:lnSpc>
                <a:spcPct val="150000"/>
              </a:lnSpc>
            </a:pPr>
            <a:r>
              <a:rPr lang="en-US" dirty="0" smtClean="0">
                <a:latin typeface="Times New Roman" panose="02020603050405020304" pitchFamily="18" charset="0"/>
                <a:cs typeface="Times New Roman" panose="02020603050405020304" pitchFamily="18" charset="0"/>
              </a:rPr>
              <a:t>Ingestion of diets high in grain (carbohydrates) can result in a life-threatening condition called lactic acidosis. Increased fermentation of carbohydrates causes a shift in the rumen microflora to favor Streptococcus </a:t>
            </a:r>
            <a:r>
              <a:rPr lang="en-US" dirty="0" err="1" smtClean="0">
                <a:latin typeface="Times New Roman" panose="02020603050405020304" pitchFamily="18" charset="0"/>
                <a:cs typeface="Times New Roman" panose="02020603050405020304" pitchFamily="18" charset="0"/>
              </a:rPr>
              <a:t>bovis</a:t>
            </a:r>
            <a:r>
              <a:rPr lang="en-US" dirty="0" smtClean="0">
                <a:latin typeface="Times New Roman" panose="02020603050405020304" pitchFamily="18" charset="0"/>
                <a:cs typeface="Times New Roman" panose="02020603050405020304" pitchFamily="18" charset="0"/>
              </a:rPr>
              <a:t> that tolerates the lower pH (&lt;5) created by the accumulation of volatile fatty acids. As the pH lowers, lactobacilli begin to predominate and large amounts of lactate accumulate in the rumen. Some lactate diffuses into the blood stream creating systemic acidosis. At the same time the osmotic pressure of the lactate in the rumen draws body fluids into the rumen resulting in </a:t>
            </a:r>
            <a:r>
              <a:rPr lang="en-US" dirty="0" err="1" smtClean="0">
                <a:latin typeface="Times New Roman" panose="02020603050405020304" pitchFamily="18" charset="0"/>
                <a:cs typeface="Times New Roman" panose="02020603050405020304" pitchFamily="18" charset="0"/>
              </a:rPr>
              <a:t>hemoconcentration</a:t>
            </a:r>
            <a:r>
              <a:rPr lang="en-US" dirty="0" smtClean="0">
                <a:latin typeface="Times New Roman" panose="02020603050405020304" pitchFamily="18" charset="0"/>
                <a:cs typeface="Times New Roman" panose="02020603050405020304" pitchFamily="18" charset="0"/>
              </a:rPr>
              <a:t> and dehydration. Diarrhea often develops and the animal dies from hypovolemic shock.</a:t>
            </a:r>
          </a:p>
          <a:p>
            <a:pPr algn="l" rtl="0">
              <a:lnSpc>
                <a:spcPct val="150000"/>
              </a:lnSpc>
            </a:pPr>
            <a:endParaRPr lang="en-US" dirty="0" smtClean="0">
              <a:latin typeface="Times New Roman" panose="02020603050405020304" pitchFamily="18" charset="0"/>
              <a:cs typeface="Times New Roman" panose="02020603050405020304" pitchFamily="18" charset="0"/>
            </a:endParaRPr>
          </a:p>
          <a:p>
            <a:pPr algn="l" rtl="0">
              <a:lnSpc>
                <a:spcPct val="150000"/>
              </a:lnSpc>
            </a:pPr>
            <a:endParaRPr lang="en-US" dirty="0" smtClean="0">
              <a:latin typeface="Times New Roman" panose="02020603050405020304" pitchFamily="18" charset="0"/>
              <a:cs typeface="Times New Roman" panose="02020603050405020304" pitchFamily="18" charset="0"/>
            </a:endParaRPr>
          </a:p>
          <a:p>
            <a:pPr algn="l"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13641710"/>
      </p:ext>
    </p:extLst>
  </p:cSld>
  <p:clrMapOvr>
    <a:masterClrMapping/>
  </p:clrMapOvr>
  <mc:AlternateContent xmlns:mc="http://schemas.openxmlformats.org/markup-compatibility/2006">
    <mc:Choice xmlns:p14="http://schemas.microsoft.com/office/powerpoint/2010/main" Requires="p14">
      <p:transition spd="slow" p14:dur="2000" advTm="20213"/>
    </mc:Choice>
    <mc:Fallback>
      <p:transition spd="slow" advTm="20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4245805" y="283334"/>
            <a:ext cx="4900279" cy="649224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94456926"/>
      </p:ext>
    </p:extLst>
  </p:cSld>
  <p:clrMapOvr>
    <a:masterClrMapping/>
  </p:clrMapOvr>
  <mc:AlternateContent xmlns:mc="http://schemas.openxmlformats.org/markup-compatibility/2006">
    <mc:Choice xmlns:p14="http://schemas.microsoft.com/office/powerpoint/2010/main" Requires="p14">
      <p:transition spd="slow" p14:dur="2000" advTm="109129"/>
    </mc:Choice>
    <mc:Fallback>
      <p:transition spd="slow" advTm="109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09903"/>
            <a:ext cx="10515600" cy="5767060"/>
          </a:xfrm>
        </p:spPr>
        <p:txBody>
          <a:bodyPr/>
          <a:lstStyle/>
          <a:p>
            <a:pPr algn="just" rtl="0">
              <a:lnSpc>
                <a:spcPct val="150000"/>
              </a:lnSpc>
            </a:pPr>
            <a:r>
              <a:rPr lang="en-US" sz="2400" dirty="0" smtClean="0">
                <a:latin typeface="Times New Roman" panose="02020603050405020304" pitchFamily="18" charset="0"/>
                <a:cs typeface="Times New Roman" panose="02020603050405020304" pitchFamily="18" charset="0"/>
              </a:rPr>
              <a:t>If the animal survives the acute episode, the rumen mucosa may be damaged resulting in ulcers and erosions. These erosions and ulcers may be secondarily infected with fungi resulting in </a:t>
            </a:r>
            <a:r>
              <a:rPr lang="en-US" sz="2400" dirty="0" err="1" smtClean="0">
                <a:latin typeface="Times New Roman" panose="02020603050405020304" pitchFamily="18" charset="0"/>
                <a:cs typeface="Times New Roman" panose="02020603050405020304" pitchFamily="18" charset="0"/>
              </a:rPr>
              <a:t>mycotic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rumenitis</a:t>
            </a:r>
            <a:r>
              <a:rPr lang="en-US" sz="2400" dirty="0" smtClean="0">
                <a:latin typeface="Times New Roman" panose="02020603050405020304" pitchFamily="18" charset="0"/>
                <a:cs typeface="Times New Roman" panose="02020603050405020304" pitchFamily="18" charset="0"/>
              </a:rPr>
              <a:t>. Ulcers often provide a breach for </a:t>
            </a:r>
            <a:r>
              <a:rPr lang="en-US" sz="2400" dirty="0" err="1" smtClean="0">
                <a:latin typeface="Times New Roman" panose="02020603050405020304" pitchFamily="18" charset="0"/>
                <a:cs typeface="Times New Roman" panose="02020603050405020304" pitchFamily="18" charset="0"/>
              </a:rPr>
              <a:t>Fusobacterium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necrophorum</a:t>
            </a:r>
            <a:r>
              <a:rPr lang="en-US" sz="2400" dirty="0" smtClean="0">
                <a:latin typeface="Times New Roman" panose="02020603050405020304" pitchFamily="18" charset="0"/>
                <a:cs typeface="Times New Roman" panose="02020603050405020304" pitchFamily="18" charset="0"/>
              </a:rPr>
              <a:t> or </a:t>
            </a:r>
            <a:r>
              <a:rPr lang="en-US" sz="2400" dirty="0" err="1" smtClean="0">
                <a:latin typeface="Times New Roman" panose="02020603050405020304" pitchFamily="18" charset="0"/>
                <a:cs typeface="Times New Roman" panose="02020603050405020304" pitchFamily="18" charset="0"/>
              </a:rPr>
              <a:t>Corynebacterium</a:t>
            </a:r>
            <a:r>
              <a:rPr lang="en-US" sz="2400" dirty="0" smtClean="0">
                <a:latin typeface="Times New Roman" panose="02020603050405020304" pitchFamily="18" charset="0"/>
                <a:cs typeface="Times New Roman" panose="02020603050405020304" pitchFamily="18" charset="0"/>
              </a:rPr>
              <a:t> spp. to gain entry to the blood supply and cause hepatic abscesses and hepatic necrosis. These hepatic lesions are common in feedlot cattle fed high concentrate diets.</a:t>
            </a:r>
          </a:p>
          <a:p>
            <a:pPr algn="just" rtl="0">
              <a:lnSpc>
                <a:spcPct val="150000"/>
              </a:lnSpc>
            </a:pPr>
            <a:endParaRPr lang="en-US" sz="2400" dirty="0" smtClean="0">
              <a:latin typeface="Times New Roman" panose="02020603050405020304" pitchFamily="18" charset="0"/>
              <a:cs typeface="Times New Roman" panose="02020603050405020304" pitchFamily="18" charset="0"/>
            </a:endParaRPr>
          </a:p>
          <a:p>
            <a:pPr algn="l" rtl="0">
              <a:lnSpc>
                <a:spcPct val="150000"/>
              </a:lnSpc>
            </a:pPr>
            <a:endParaRPr lang="en-US" sz="2400" dirty="0" smtClean="0">
              <a:latin typeface="Times New Roman" panose="02020603050405020304" pitchFamily="18" charset="0"/>
              <a:cs typeface="Times New Roman" panose="02020603050405020304" pitchFamily="18" charset="0"/>
            </a:endParaRPr>
          </a:p>
          <a:p>
            <a:pPr algn="l"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84230852"/>
      </p:ext>
    </p:extLst>
  </p:cSld>
  <p:clrMapOvr>
    <a:masterClrMapping/>
  </p:clrMapOvr>
  <mc:AlternateContent xmlns:mc="http://schemas.openxmlformats.org/markup-compatibility/2006">
    <mc:Choice xmlns:p14="http://schemas.microsoft.com/office/powerpoint/2010/main" Requires="p14">
      <p:transition spd="slow" p14:dur="2000" advTm="52086"/>
    </mc:Choice>
    <mc:Fallback>
      <p:transition spd="slow" advTm="52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25669"/>
            <a:ext cx="10515600" cy="5751294"/>
          </a:xfrm>
        </p:spPr>
        <p:txBody>
          <a:bodyPr>
            <a:noAutofit/>
          </a:bodyPr>
          <a:lstStyle/>
          <a:p>
            <a:pPr algn="l" rtl="0">
              <a:lnSpc>
                <a:spcPct val="150000"/>
              </a:lnSpc>
            </a:pPr>
            <a:r>
              <a:rPr lang="en-US" sz="2400" i="1" dirty="0" smtClean="0">
                <a:solidFill>
                  <a:srgbClr val="FF0000"/>
                </a:solidFill>
                <a:latin typeface="Times New Roman" panose="02020603050405020304" pitchFamily="18" charset="0"/>
                <a:cs typeface="Times New Roman" panose="02020603050405020304" pitchFamily="18" charset="0"/>
              </a:rPr>
              <a:t>Rumen </a:t>
            </a:r>
            <a:r>
              <a:rPr lang="en-US" sz="2400" i="1" dirty="0" err="1" smtClean="0">
                <a:solidFill>
                  <a:srgbClr val="FF0000"/>
                </a:solidFill>
                <a:latin typeface="Times New Roman" panose="02020603050405020304" pitchFamily="18" charset="0"/>
                <a:cs typeface="Times New Roman" panose="02020603050405020304" pitchFamily="18" charset="0"/>
              </a:rPr>
              <a:t>tympany</a:t>
            </a:r>
            <a:endParaRPr lang="en-US" sz="2400" i="1" dirty="0" smtClean="0">
              <a:solidFill>
                <a:srgbClr val="FF0000"/>
              </a:solidFill>
              <a:latin typeface="Times New Roman" panose="02020603050405020304" pitchFamily="18" charset="0"/>
              <a:cs typeface="Times New Roman" panose="02020603050405020304" pitchFamily="18" charset="0"/>
            </a:endParaRPr>
          </a:p>
          <a:p>
            <a:pPr algn="just" rtl="0">
              <a:lnSpc>
                <a:spcPct val="150000"/>
              </a:lnSpc>
            </a:pPr>
            <a:r>
              <a:rPr lang="en-US" sz="2000" dirty="0" smtClean="0">
                <a:latin typeface="Times New Roman" panose="02020603050405020304" pitchFamily="18" charset="0"/>
                <a:cs typeface="Times New Roman" panose="02020603050405020304" pitchFamily="18" charset="0"/>
              </a:rPr>
              <a:t>Rumen </a:t>
            </a:r>
            <a:r>
              <a:rPr lang="en-US" sz="2000" dirty="0" err="1" smtClean="0">
                <a:latin typeface="Times New Roman" panose="02020603050405020304" pitchFamily="18" charset="0"/>
                <a:cs typeface="Times New Roman" panose="02020603050405020304" pitchFamily="18" charset="0"/>
              </a:rPr>
              <a:t>tympany</a:t>
            </a:r>
            <a:r>
              <a:rPr lang="en-US" sz="2000" dirty="0" smtClean="0">
                <a:latin typeface="Times New Roman" panose="02020603050405020304" pitchFamily="18" charset="0"/>
                <a:cs typeface="Times New Roman" panose="02020603050405020304" pitchFamily="18" charset="0"/>
              </a:rPr>
              <a:t> or bloat is defined as  filling the rumen with gases either free gases or mixture with food .It is  common in cattle and represents a life threatening emergency.</a:t>
            </a:r>
          </a:p>
          <a:p>
            <a:pPr algn="just" rtl="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Primary bloat is also called frothy bloat. Plant materials high in soluble proteins such as legumes, especially alfalfa, are often the offending substances. The proteins are partially degraded by microbes and become denatured so that they stabilize the foam. These small gas bubbles do not coalesce into larger bubbles so that the accumulated gas cannot be eructated.  In order for an animal to eructate, the receptors near the esophagus need to be exposed to air – a lot of small stable bubbles don’t qualify as </a:t>
            </a:r>
            <a:r>
              <a:rPr lang="en-US" sz="2000" dirty="0" err="1" smtClean="0">
                <a:latin typeface="Times New Roman" panose="02020603050405020304" pitchFamily="18" charset="0"/>
                <a:cs typeface="Times New Roman" panose="02020603050405020304" pitchFamily="18" charset="0"/>
              </a:rPr>
              <a:t>air.Consumption</a:t>
            </a:r>
            <a:r>
              <a:rPr lang="en-US" sz="2000" dirty="0" smtClean="0">
                <a:latin typeface="Times New Roman" panose="02020603050405020304" pitchFamily="18" charset="0"/>
                <a:cs typeface="Times New Roman" panose="02020603050405020304" pitchFamily="18" charset="0"/>
              </a:rPr>
              <a:t> of feed material that is high in legumes (like alfalfa) will cause froth to form in the rumen and all those little bubbles can’t be eructated.</a:t>
            </a:r>
          </a:p>
          <a:p>
            <a:pPr algn="just" rtl="0">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55597862"/>
      </p:ext>
    </p:extLst>
  </p:cSld>
  <p:clrMapOvr>
    <a:masterClrMapping/>
  </p:clrMapOvr>
  <mc:AlternateContent xmlns:mc="http://schemas.openxmlformats.org/markup-compatibility/2006">
    <mc:Choice xmlns:p14="http://schemas.microsoft.com/office/powerpoint/2010/main" Requires="p14">
      <p:transition spd="slow" p14:dur="2000" advTm="134000"/>
    </mc:Choice>
    <mc:Fallback>
      <p:transition spd="slow" advTm="1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09903"/>
            <a:ext cx="10515600" cy="6164318"/>
          </a:xfrm>
        </p:spPr>
        <p:txBody>
          <a:bodyPr/>
          <a:lstStyle/>
          <a:p>
            <a:pPr marL="0" indent="0" algn="just" rtl="0">
              <a:buNone/>
            </a:pPr>
            <a:r>
              <a:rPr lang="en-US" sz="2400" dirty="0" smtClean="0">
                <a:latin typeface="Times New Roman" panose="02020603050405020304" pitchFamily="18" charset="0"/>
                <a:cs typeface="Times New Roman" panose="02020603050405020304" pitchFamily="18" charset="0"/>
              </a:rPr>
              <a:t>Secondary bloat results in accumulation of gas due to an inability to eructate the normal gas from the rumen. Causes include obstruction of the esophagus, vagal nerve paralysis, and adhesions.</a:t>
            </a:r>
          </a:p>
          <a:p>
            <a:pPr marL="0" indent="0" algn="just" rtl="0">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lgn="just" rtl="0">
              <a:buNone/>
            </a:pPr>
            <a:endParaRPr lang="en-US" sz="2400" dirty="0" smtClean="0">
              <a:latin typeface="Times New Roman" panose="02020603050405020304" pitchFamily="18" charset="0"/>
              <a:cs typeface="Times New Roman" panose="02020603050405020304" pitchFamily="18" charset="0"/>
            </a:endParaRPr>
          </a:p>
          <a:p>
            <a:pPr marL="0" indent="0" algn="just" rtl="0">
              <a:buNone/>
            </a:pPr>
            <a:r>
              <a:rPr lang="en-US" sz="2400" dirty="0" smtClean="0">
                <a:latin typeface="Times New Roman" panose="02020603050405020304" pitchFamily="18" charset="0"/>
                <a:cs typeface="Times New Roman" panose="02020603050405020304" pitchFamily="18" charset="0"/>
              </a:rPr>
              <a:t> </a:t>
            </a:r>
          </a:p>
          <a:p>
            <a:pPr marL="0" indent="0" algn="just" rtl="0">
              <a:buNone/>
            </a:pPr>
            <a:endParaRPr lang="en-US" sz="2400" dirty="0" smtClean="0">
              <a:latin typeface="Times New Roman" panose="02020603050405020304" pitchFamily="18" charset="0"/>
              <a:cs typeface="Times New Roman" panose="02020603050405020304" pitchFamily="18" charset="0"/>
            </a:endParaRPr>
          </a:p>
          <a:p>
            <a:pPr marL="0" indent="0" algn="just" rtl="0">
              <a:buNone/>
            </a:pPr>
            <a:r>
              <a:rPr lang="en-US" sz="2400" dirty="0" smtClean="0">
                <a:latin typeface="Times New Roman" panose="02020603050405020304" pitchFamily="18" charset="0"/>
                <a:cs typeface="Times New Roman" panose="02020603050405020304" pitchFamily="18" charset="0"/>
              </a:rPr>
              <a:t>This appearance of the esophageal mucosa is diagnostic for bloat. The thoracic part of the esophagus is on the left, where structures have all been compressed because of the pressure and blood is not present in the capillaries due to all this pressure.  On the right is the cervical part (more anterior) of the esophagus, where everything is congested because blood can’t flow back into the thorax due to the high pressure.</a:t>
            </a:r>
          </a:p>
          <a:p>
            <a:pPr marL="0" indent="0" algn="just" rtl="0">
              <a:buNone/>
            </a:pPr>
            <a:endParaRPr lang="en-US" sz="2400" dirty="0" smtClean="0">
              <a:latin typeface="Times New Roman" panose="02020603050405020304" pitchFamily="18" charset="0"/>
              <a:cs typeface="Times New Roman" panose="02020603050405020304" pitchFamily="18" charset="0"/>
            </a:endParaRPr>
          </a:p>
          <a:p>
            <a:pPr marL="0" indent="0" algn="just" rtl="0">
              <a:buNone/>
            </a:pPr>
            <a:endParaRPr lang="en-US" dirty="0"/>
          </a:p>
        </p:txBody>
      </p:sp>
      <p:pic>
        <p:nvPicPr>
          <p:cNvPr id="4" name="صورة 3"/>
          <p:cNvPicPr>
            <a:picLocks noChangeAspect="1"/>
          </p:cNvPicPr>
          <p:nvPr/>
        </p:nvPicPr>
        <p:blipFill>
          <a:blip r:embed="rId4"/>
          <a:stretch>
            <a:fillRect/>
          </a:stretch>
        </p:blipFill>
        <p:spPr>
          <a:xfrm>
            <a:off x="6096000" y="1399693"/>
            <a:ext cx="3657276" cy="192024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18181961"/>
      </p:ext>
    </p:extLst>
  </p:cSld>
  <p:clrMapOvr>
    <a:masterClrMapping/>
  </p:clrMapOvr>
  <mc:AlternateContent xmlns:mc="http://schemas.openxmlformats.org/markup-compatibility/2006">
    <mc:Choice xmlns:p14="http://schemas.microsoft.com/office/powerpoint/2010/main" Requires="p14">
      <p:transition spd="slow" p14:dur="2000" advTm="72083"/>
    </mc:Choice>
    <mc:Fallback>
      <p:transition spd="slow" advTm="72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204952"/>
            <a:ext cx="10515600" cy="5972011"/>
          </a:xfrm>
        </p:spPr>
        <p:txBody>
          <a:bodyPr>
            <a:normAutofit fontScale="92500" lnSpcReduction="10000"/>
          </a:bodyPr>
          <a:lstStyle/>
          <a:p>
            <a:pPr marL="0" indent="0" algn="l" rtl="0">
              <a:lnSpc>
                <a:spcPct val="150000"/>
              </a:lnSpc>
              <a:buNone/>
            </a:pPr>
            <a:r>
              <a:rPr lang="en-US" dirty="0" smtClean="0"/>
              <a:t> </a:t>
            </a:r>
            <a:r>
              <a:rPr lang="en-US" sz="2600" i="1" dirty="0" smtClean="0">
                <a:solidFill>
                  <a:srgbClr val="FF0000"/>
                </a:solidFill>
                <a:latin typeface="Times New Roman" panose="02020603050405020304" pitchFamily="18" charset="0"/>
                <a:cs typeface="Times New Roman" panose="02020603050405020304" pitchFamily="18" charset="0"/>
              </a:rPr>
              <a:t>Disorder of Stomach</a:t>
            </a:r>
          </a:p>
          <a:p>
            <a:pPr marL="0" indent="0" algn="l" rtl="0">
              <a:lnSpc>
                <a:spcPct val="150000"/>
              </a:lnSpc>
              <a:buNone/>
            </a:pPr>
            <a:r>
              <a:rPr lang="en-US" sz="2400" dirty="0" smtClean="0">
                <a:latin typeface="Times New Roman" panose="02020603050405020304" pitchFamily="18" charset="0"/>
                <a:cs typeface="Times New Roman" panose="02020603050405020304" pitchFamily="18" charset="0"/>
              </a:rPr>
              <a:t>Gastric Ulceration ( glandular stomach):</a:t>
            </a:r>
          </a:p>
          <a:p>
            <a:pPr algn="just" rtl="0">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Any acute disruption in the stomach can cause acid to enter the mucosa and eat through, causing ulcers.</a:t>
            </a:r>
          </a:p>
          <a:p>
            <a:pPr marL="0" indent="0" algn="just" rtl="0">
              <a:lnSpc>
                <a:spcPct val="150000"/>
              </a:lnSpc>
              <a:buNone/>
            </a:pPr>
            <a:r>
              <a:rPr lang="en-US" sz="2400" dirty="0" smtClean="0">
                <a:latin typeface="Times New Roman" panose="02020603050405020304" pitchFamily="18" charset="0"/>
                <a:cs typeface="Times New Roman" panose="02020603050405020304" pitchFamily="18" charset="0"/>
              </a:rPr>
              <a:t>For ulceration to occur, there has to be an imbalance between the necrotizing effects of gastric acid and pepsin on one hand, and the ability of the mucosa to maintain its integrity on the other.</a:t>
            </a:r>
          </a:p>
          <a:p>
            <a:pPr algn="just" rtl="0">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Hypersecretion of hydrochloric acid may be due to increased parietal cell mass or increased release of  </a:t>
            </a:r>
            <a:r>
              <a:rPr lang="en-US" sz="2400" dirty="0" err="1" smtClean="0">
                <a:latin typeface="Times New Roman" panose="02020603050405020304" pitchFamily="18" charset="0"/>
                <a:cs typeface="Times New Roman" panose="02020603050405020304" pitchFamily="18" charset="0"/>
              </a:rPr>
              <a:t>HCl</a:t>
            </a:r>
            <a:r>
              <a:rPr lang="en-US" sz="2400" dirty="0" smtClean="0">
                <a:latin typeface="Times New Roman" panose="02020603050405020304" pitchFamily="18" charset="0"/>
                <a:cs typeface="Times New Roman" panose="02020603050405020304" pitchFamily="18" charset="0"/>
              </a:rPr>
              <a:t> from parietal cells as a result of increased histamine levels.   Increased histamine levels are seen in dogs with mast cell tumors – the neoplastic mast cells release histamine which then stimulates the parietal cells to secrete </a:t>
            </a:r>
            <a:r>
              <a:rPr lang="en-US" sz="2400" dirty="0" err="1" smtClean="0">
                <a:latin typeface="Times New Roman" panose="02020603050405020304" pitchFamily="18" charset="0"/>
                <a:cs typeface="Times New Roman" panose="02020603050405020304" pitchFamily="18" charset="0"/>
              </a:rPr>
              <a:t>HCl</a:t>
            </a:r>
            <a:r>
              <a:rPr lang="en-US" sz="2400" dirty="0" smtClean="0">
                <a:latin typeface="Times New Roman" panose="02020603050405020304" pitchFamily="18" charset="0"/>
                <a:cs typeface="Times New Roman" panose="02020603050405020304" pitchFamily="18" charset="0"/>
              </a:rPr>
              <a:t>.</a:t>
            </a:r>
          </a:p>
          <a:p>
            <a:pPr marL="0" indent="0" algn="just" rtl="0">
              <a:lnSpc>
                <a:spcPct val="150000"/>
              </a:lnSpc>
              <a:buNone/>
            </a:pPr>
            <a:endParaRPr lang="en-US" sz="2400"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71524712"/>
      </p:ext>
    </p:extLst>
  </p:cSld>
  <p:clrMapOvr>
    <a:masterClrMapping/>
  </p:clrMapOvr>
  <mc:AlternateContent xmlns:mc="http://schemas.openxmlformats.org/markup-compatibility/2006">
    <mc:Choice xmlns:p14="http://schemas.microsoft.com/office/powerpoint/2010/main" Requires="p14">
      <p:transition spd="slow" p14:dur="2000" advTm="97316"/>
    </mc:Choice>
    <mc:Fallback>
      <p:transition spd="slow" advTm="97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236483"/>
            <a:ext cx="10515600" cy="6369269"/>
          </a:xfrm>
        </p:spPr>
        <p:txBody>
          <a:bodyPr>
            <a:normAutofit fontScale="92500" lnSpcReduction="10000"/>
          </a:bodyPr>
          <a:lstStyle/>
          <a:p>
            <a:pPr algn="l" rtl="0">
              <a:lnSpc>
                <a:spcPct val="150000"/>
              </a:lnSpc>
            </a:pPr>
            <a:r>
              <a:rPr lang="en-US" sz="2600" i="1" dirty="0" smtClean="0">
                <a:solidFill>
                  <a:srgbClr val="FF0000"/>
                </a:solidFill>
                <a:latin typeface="Times New Roman" panose="02020603050405020304" pitchFamily="18" charset="0"/>
                <a:cs typeface="Times New Roman" panose="02020603050405020304" pitchFamily="18" charset="0"/>
              </a:rPr>
              <a:t>Ulcer progression</a:t>
            </a:r>
          </a:p>
          <a:p>
            <a:pPr algn="l" rtl="0">
              <a:lnSpc>
                <a:spcPct val="150000"/>
              </a:lnSpc>
            </a:pPr>
            <a:r>
              <a:rPr lang="en-US" sz="2400" dirty="0" smtClean="0">
                <a:latin typeface="Times New Roman" panose="02020603050405020304" pitchFamily="18" charset="0"/>
                <a:cs typeface="Times New Roman" panose="02020603050405020304" pitchFamily="18" charset="0"/>
              </a:rPr>
              <a:t>Once the superficial portion of the mucosa is destroyed, natural local buffering by surface cells is lost ,and the proliferative compartment of the gland, which is near the surface, is obliterated, preventing a local epithelial reparative process. Necrosis then extends rapidly to the </a:t>
            </a:r>
            <a:r>
              <a:rPr lang="en-US" sz="2400" dirty="0" err="1" smtClean="0">
                <a:latin typeface="Times New Roman" panose="02020603050405020304" pitchFamily="18" charset="0"/>
                <a:cs typeface="Times New Roman" panose="02020603050405020304" pitchFamily="18" charset="0"/>
              </a:rPr>
              <a:t>muscularis</a:t>
            </a:r>
            <a:r>
              <a:rPr lang="en-US" sz="2400" dirty="0" smtClean="0">
                <a:latin typeface="Times New Roman" panose="02020603050405020304" pitchFamily="18" charset="0"/>
                <a:cs typeface="Times New Roman" panose="02020603050405020304" pitchFamily="18" charset="0"/>
              </a:rPr>
              <a:t> mucosae causing </a:t>
            </a:r>
            <a:r>
              <a:rPr lang="en-US" sz="2400" dirty="0" err="1" smtClean="0">
                <a:latin typeface="Times New Roman" panose="02020603050405020304" pitchFamily="18" charset="0"/>
                <a:cs typeface="Times New Roman" panose="02020603050405020304" pitchFamily="18" charset="0"/>
              </a:rPr>
              <a:t>necrosis.If</a:t>
            </a:r>
            <a:r>
              <a:rPr lang="en-US" sz="2400" dirty="0" smtClean="0">
                <a:latin typeface="Times New Roman" panose="02020603050405020304" pitchFamily="18" charset="0"/>
                <a:cs typeface="Times New Roman" panose="02020603050405020304" pitchFamily="18" charset="0"/>
              </a:rPr>
              <a:t> the necrosis continues, the ulcer may extend through the </a:t>
            </a:r>
            <a:r>
              <a:rPr lang="en-US" sz="2400" dirty="0" err="1" smtClean="0">
                <a:latin typeface="Times New Roman" panose="02020603050405020304" pitchFamily="18" charset="0"/>
                <a:cs typeface="Times New Roman" panose="02020603050405020304" pitchFamily="18" charset="0"/>
              </a:rPr>
              <a:t>muscularis</a:t>
            </a:r>
            <a:r>
              <a:rPr lang="en-US" sz="2400" dirty="0" smtClean="0">
                <a:latin typeface="Times New Roman" panose="02020603050405020304" pitchFamily="18" charset="0"/>
                <a:cs typeface="Times New Roman" panose="02020603050405020304" pitchFamily="18" charset="0"/>
              </a:rPr>
              <a:t> and serosa and results in perforation of the gastric wall.</a:t>
            </a:r>
          </a:p>
          <a:p>
            <a:pPr algn="l" rtl="0">
              <a:lnSpc>
                <a:spcPct val="150000"/>
              </a:lnSpc>
            </a:pPr>
            <a:r>
              <a:rPr lang="en-US" sz="2400" dirty="0" smtClean="0">
                <a:latin typeface="Times New Roman" panose="02020603050405020304" pitchFamily="18" charset="0"/>
                <a:cs typeface="Times New Roman" panose="02020603050405020304" pitchFamily="18" charset="0"/>
              </a:rPr>
              <a:t>Any chronic inflammation in the stomach will lead to atrophy.  With atrophy there is a decrease in the parietal cell mass which means less </a:t>
            </a:r>
            <a:r>
              <a:rPr lang="en-US" sz="2400" dirty="0" err="1" smtClean="0">
                <a:latin typeface="Times New Roman" panose="02020603050405020304" pitchFamily="18" charset="0"/>
                <a:cs typeface="Times New Roman" panose="02020603050405020304" pitchFamily="18" charset="0"/>
              </a:rPr>
              <a:t>HCl</a:t>
            </a:r>
            <a:r>
              <a:rPr lang="en-US" sz="2400" dirty="0" smtClean="0">
                <a:latin typeface="Times New Roman" panose="02020603050405020304" pitchFamily="18" charset="0"/>
                <a:cs typeface="Times New Roman" panose="02020603050405020304" pitchFamily="18" charset="0"/>
              </a:rPr>
              <a:t> and therefore no protein digestion.  Because protein can’t be broken down once past the stomach, those big osmotic molecules just move right on through the tract, taking lots of water with them and being completely unavailable for absorption.  Therefore diarrhea. </a:t>
            </a:r>
            <a:r>
              <a:rPr lang="en-US" sz="2400" dirty="0" err="1" smtClean="0">
                <a:latin typeface="Times New Roman" panose="02020603050405020304" pitchFamily="18" charset="0"/>
                <a:cs typeface="Times New Roman" panose="02020603050405020304" pitchFamily="18" charset="0"/>
              </a:rPr>
              <a:t>Ostertagiasis</a:t>
            </a:r>
            <a:r>
              <a:rPr lang="en-US" sz="2400" dirty="0" smtClean="0">
                <a:latin typeface="Times New Roman" panose="02020603050405020304" pitchFamily="18" charset="0"/>
                <a:cs typeface="Times New Roman" panose="02020603050405020304" pitchFamily="18" charset="0"/>
              </a:rPr>
              <a:t> in the abomasum of cattle is an example of a disease that causes gastric atrophy</a:t>
            </a:r>
            <a:endParaRPr lang="en-US" sz="2400"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64448157"/>
      </p:ext>
    </p:extLst>
  </p:cSld>
  <p:clrMapOvr>
    <a:masterClrMapping/>
  </p:clrMapOvr>
  <mc:AlternateContent xmlns:mc="http://schemas.openxmlformats.org/markup-compatibility/2006">
    <mc:Choice xmlns:p14="http://schemas.microsoft.com/office/powerpoint/2010/main" Requires="p14">
      <p:transition spd="slow" p14:dur="2000" advTm="111536"/>
    </mc:Choice>
    <mc:Fallback>
      <p:transition spd="slow" advTm="111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199" y="504497"/>
            <a:ext cx="10749455" cy="5656700"/>
          </a:xfrm>
        </p:spPr>
        <p:txBody>
          <a:bodyPr/>
          <a:lstStyle/>
          <a:p>
            <a:pPr marL="0" indent="0" algn="l" rtl="0">
              <a:buNone/>
            </a:pPr>
            <a:r>
              <a:rPr lang="en-US" i="1" dirty="0" smtClean="0">
                <a:solidFill>
                  <a:srgbClr val="FF0000"/>
                </a:solidFill>
                <a:latin typeface="Times New Roman" panose="02020603050405020304" pitchFamily="18" charset="0"/>
                <a:cs typeface="Times New Roman" panose="02020603050405020304" pitchFamily="18" charset="0"/>
              </a:rPr>
              <a:t>Disorder of the Intestines </a:t>
            </a:r>
            <a:r>
              <a:rPr lang="en-US" dirty="0" smtClean="0">
                <a:latin typeface="Times New Roman" panose="02020603050405020304" pitchFamily="18" charset="0"/>
                <a:cs typeface="Times New Roman" panose="02020603050405020304" pitchFamily="18" charset="0"/>
              </a:rPr>
              <a:t>:</a:t>
            </a:r>
          </a:p>
          <a:p>
            <a:pPr marL="0" indent="0" algn="l" rtl="0">
              <a:buNone/>
            </a:pPr>
            <a:r>
              <a:rPr lang="en-US" dirty="0" smtClean="0">
                <a:latin typeface="Times New Roman" panose="02020603050405020304" pitchFamily="18" charset="0"/>
                <a:cs typeface="Times New Roman" panose="02020603050405020304" pitchFamily="18" charset="0"/>
              </a:rPr>
              <a:t>Diarrhea: It means increase in abnormal fluid with increase frequency of defecation.</a:t>
            </a:r>
          </a:p>
          <a:p>
            <a:pPr marL="0" indent="0" algn="l" rtl="0">
              <a:buNone/>
            </a:pPr>
            <a:endParaRPr lang="en-US" dirty="0" smtClean="0">
              <a:latin typeface="Times New Roman" panose="02020603050405020304" pitchFamily="18" charset="0"/>
              <a:cs typeface="Times New Roman" panose="02020603050405020304" pitchFamily="18" charset="0"/>
            </a:endParaRPr>
          </a:p>
          <a:p>
            <a:pPr marL="0" indent="0" algn="l" rtl="0">
              <a:buNone/>
            </a:pPr>
            <a:r>
              <a:rPr lang="en-US" i="1" dirty="0" smtClean="0">
                <a:solidFill>
                  <a:srgbClr val="FF0000"/>
                </a:solidFill>
                <a:latin typeface="Times New Roman" panose="02020603050405020304" pitchFamily="18" charset="0"/>
                <a:cs typeface="Times New Roman" panose="02020603050405020304" pitchFamily="18" charset="0"/>
              </a:rPr>
              <a:t>Mechanisms of diarrhea  </a:t>
            </a:r>
          </a:p>
          <a:p>
            <a:pPr marL="0" indent="0" algn="l" rtl="0">
              <a:buNone/>
            </a:pPr>
            <a:r>
              <a:rPr lang="en-US" dirty="0" smtClean="0">
                <a:latin typeface="Times New Roman" panose="02020603050405020304" pitchFamily="18" charset="0"/>
                <a:cs typeface="Times New Roman" panose="02020603050405020304" pitchFamily="18" charset="0"/>
              </a:rPr>
              <a:t>Most diarrheas are due to one or a combination of three basic pathogenic mechanisms:  </a:t>
            </a:r>
          </a:p>
          <a:p>
            <a:pPr marL="0" indent="0" algn="l" rtl="0">
              <a:buNone/>
            </a:pPr>
            <a:r>
              <a:rPr lang="en-US" dirty="0" smtClean="0">
                <a:latin typeface="Times New Roman" panose="02020603050405020304" pitchFamily="18" charset="0"/>
                <a:cs typeface="Times New Roman" panose="02020603050405020304" pitchFamily="18" charset="0"/>
              </a:rPr>
              <a:t>-malabsorption  </a:t>
            </a:r>
          </a:p>
          <a:p>
            <a:pPr marL="0" indent="0" algn="l" rtl="0">
              <a:buNone/>
            </a:pPr>
            <a:r>
              <a:rPr lang="en-US" dirty="0" smtClean="0">
                <a:latin typeface="Times New Roman" panose="02020603050405020304" pitchFamily="18" charset="0"/>
                <a:cs typeface="Times New Roman" panose="02020603050405020304" pitchFamily="18" charset="0"/>
              </a:rPr>
              <a:t>-secretion </a:t>
            </a:r>
          </a:p>
          <a:p>
            <a:pPr marL="0" indent="0" algn="l" rtl="0">
              <a:buNone/>
            </a:pPr>
            <a:r>
              <a:rPr lang="en-US" dirty="0" smtClean="0">
                <a:latin typeface="Times New Roman" panose="02020603050405020304" pitchFamily="18" charset="0"/>
                <a:cs typeface="Times New Roman" panose="02020603050405020304" pitchFamily="18" charset="0"/>
              </a:rPr>
              <a:t>-effusion  </a:t>
            </a:r>
          </a:p>
          <a:p>
            <a:pPr marL="0" indent="0" algn="l" rtl="0">
              <a:buNone/>
            </a:pPr>
            <a:endParaRPr lang="en-US" dirty="0" smtClean="0"/>
          </a:p>
          <a:p>
            <a:pPr marL="0" indent="0" algn="l" rtl="0">
              <a:buNone/>
            </a:pP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24206640"/>
      </p:ext>
    </p:extLst>
  </p:cSld>
  <p:clrMapOvr>
    <a:masterClrMapping/>
  </p:clrMapOvr>
  <mc:AlternateContent xmlns:mc="http://schemas.openxmlformats.org/markup-compatibility/2006">
    <mc:Choice xmlns:p14="http://schemas.microsoft.com/office/powerpoint/2010/main" Requires="p14">
      <p:transition spd="slow" p14:dur="2000" advTm="57988"/>
    </mc:Choice>
    <mc:Fallback>
      <p:transition spd="slow" advTm="57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1093</Words>
  <Application>Microsoft Office PowerPoint</Application>
  <PresentationFormat>Widescreen</PresentationFormat>
  <Paragraphs>55</Paragraphs>
  <Slides>13</Slides>
  <Notes>0</Notes>
  <HiddenSlides>0</HiddenSlides>
  <MMClips>13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Edwardian Script ITC</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 Mthaq</dc:creator>
  <cp:lastModifiedBy>lenovo</cp:lastModifiedBy>
  <cp:revision>13</cp:revision>
  <dcterms:created xsi:type="dcterms:W3CDTF">2020-06-06T20:24:33Z</dcterms:created>
  <dcterms:modified xsi:type="dcterms:W3CDTF">2020-06-13T08:03:16Z</dcterms:modified>
</cp:coreProperties>
</file>